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rasika" charset="1" panose="00000000000000000000"/>
      <p:regular r:id="rId21"/>
    </p:embeddedFont>
    <p:embeddedFont>
      <p:font typeface="Questrial" charset="1" panose="02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VAG5v9y6sq4.mp4" Type="http://schemas.openxmlformats.org/officeDocument/2006/relationships/video"/><Relationship Id="rId5" Target="../media/VAG5v9y6sq4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VAG5xhqj3pI.mp4" Type="http://schemas.openxmlformats.org/officeDocument/2006/relationships/video"/><Relationship Id="rId4" Target="../media/VAG5xhqj3pI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VAG5waZ0ajs.mp4" Type="http://schemas.openxmlformats.org/officeDocument/2006/relationships/video"/><Relationship Id="rId4" Target="../media/VAG5waZ0ajs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5vxJIPXA.mp4" Type="http://schemas.openxmlformats.org/officeDocument/2006/relationships/video"/><Relationship Id="rId4" Target="../media/VAG5vxJIPXA.mp4" Type="http://schemas.microsoft.com/office/2007/relationships/media"/><Relationship Id="rId5" Target="../media/image9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VAG5ws6ezw0.mp4" Type="http://schemas.openxmlformats.org/officeDocument/2006/relationships/video"/><Relationship Id="rId4" Target="../media/VAG5ws6ezw0.mp4" Type="http://schemas.microsoft.com/office/2007/relationships/media"/><Relationship Id="rId5" Target="../media/image11.jpeg" Type="http://schemas.openxmlformats.org/officeDocument/2006/relationships/image"/><Relationship Id="rId6" Target="../media/VAG5who8ImU.mp4" Type="http://schemas.openxmlformats.org/officeDocument/2006/relationships/video"/><Relationship Id="rId7" Target="../media/VAG5who8ImU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D0AD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78415" y="-3956491"/>
            <a:ext cx="10008483" cy="1000848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435920" y="7560289"/>
            <a:ext cx="10008483" cy="100084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44029" y="1903056"/>
            <a:ext cx="13154885" cy="583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2500">
                <a:solidFill>
                  <a:srgbClr val="FFFDED"/>
                </a:solidFill>
                <a:latin typeface="Brasika"/>
                <a:ea typeface="Brasika"/>
                <a:cs typeface="Brasika"/>
                <a:sym typeface="Brasika"/>
              </a:rPr>
              <a:t>Video Digital</a:t>
            </a:r>
          </a:p>
          <a:p>
            <a:pPr algn="l">
              <a:lnSpc>
                <a:spcPts val="15000"/>
              </a:lnSpc>
            </a:pPr>
            <a:r>
              <a:rPr lang="en-US" sz="12500">
                <a:solidFill>
                  <a:srgbClr val="FFFDED"/>
                </a:solidFill>
                <a:latin typeface="Brasika"/>
                <a:ea typeface="Brasika"/>
                <a:cs typeface="Brasika"/>
                <a:sym typeface="Brasika"/>
              </a:rPr>
              <a:t>Para Sistemas Multimídia</a:t>
            </a:r>
          </a:p>
        </p:txBody>
      </p:sp>
      <p:sp>
        <p:nvSpPr>
          <p:cNvPr name="AutoShape 9" id="9"/>
          <p:cNvSpPr/>
          <p:nvPr/>
        </p:nvSpPr>
        <p:spPr>
          <a:xfrm>
            <a:off x="-2431679" y="1047750"/>
            <a:ext cx="13890492" cy="0"/>
          </a:xfrm>
          <a:prstGeom prst="line">
            <a:avLst/>
          </a:prstGeom>
          <a:ln cap="flat" w="38100">
            <a:solidFill>
              <a:srgbClr val="E8D6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2163979" y="9277350"/>
            <a:ext cx="16785797" cy="0"/>
          </a:xfrm>
          <a:prstGeom prst="line">
            <a:avLst/>
          </a:prstGeom>
          <a:ln cap="flat" w="38100">
            <a:solidFill>
              <a:srgbClr val="E8D6C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873747" y="4932957"/>
            <a:ext cx="6259354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89"/>
              </a:lnSpc>
              <a:spcBef>
                <a:spcPct val="0"/>
              </a:spcBef>
            </a:pPr>
            <a:r>
              <a:rPr lang="en-US" sz="4299" strike="noStrike" u="none">
                <a:solidFill>
                  <a:srgbClr val="FFFDED"/>
                </a:solidFill>
                <a:latin typeface="Questrial"/>
                <a:ea typeface="Questrial"/>
                <a:cs typeface="Questrial"/>
                <a:sym typeface="Questrial"/>
              </a:rPr>
              <a:t>Pacote</a:t>
            </a:r>
          </a:p>
          <a:p>
            <a:pPr algn="ctr" marL="0" indent="0" lvl="0">
              <a:lnSpc>
                <a:spcPts val="5589"/>
              </a:lnSpc>
              <a:spcBef>
                <a:spcPct val="0"/>
              </a:spcBef>
            </a:pPr>
            <a:r>
              <a:rPr lang="en-US" sz="4299" strike="noStrike" u="none">
                <a:solidFill>
                  <a:srgbClr val="FFFDED"/>
                </a:solidFill>
                <a:latin typeface="Questrial"/>
                <a:ea typeface="Questrial"/>
                <a:cs typeface="Questrial"/>
                <a:sym typeface="Questrial"/>
              </a:rPr>
              <a:t>completo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4226584" y="6929732"/>
            <a:ext cx="8972713" cy="897271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428665" y="-5743738"/>
            <a:ext cx="8972713" cy="897271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4746129" y="9277350"/>
            <a:ext cx="16785797" cy="0"/>
          </a:xfrm>
          <a:prstGeom prst="line">
            <a:avLst/>
          </a:prstGeom>
          <a:ln cap="flat" w="38100">
            <a:solidFill>
              <a:srgbClr val="E8D6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-3646769" y="1028700"/>
            <a:ext cx="19075435" cy="19050"/>
          </a:xfrm>
          <a:prstGeom prst="line">
            <a:avLst/>
          </a:prstGeom>
          <a:ln cap="flat" w="38100">
            <a:solidFill>
              <a:srgbClr val="E8D6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6413045" y="2342891"/>
            <a:ext cx="9015620" cy="6261630"/>
          </a:xfrm>
          <a:custGeom>
            <a:avLst/>
            <a:gdLst/>
            <a:ahLst/>
            <a:cxnLst/>
            <a:rect r="r" b="b" t="t" l="l"/>
            <a:pathLst>
              <a:path h="6261630" w="9015620">
                <a:moveTo>
                  <a:pt x="0" y="0"/>
                </a:moveTo>
                <a:lnTo>
                  <a:pt x="9015620" y="0"/>
                </a:lnTo>
                <a:lnTo>
                  <a:pt x="9015620" y="6261630"/>
                </a:lnTo>
                <a:lnTo>
                  <a:pt x="0" y="6261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63620" r="0" b="0"/>
          <a:stretch>
            <a:fillRect/>
          </a:stretch>
        </p:blipFill>
        <p:spPr>
          <a:xfrm flipH="false" flipV="false" rot="0">
            <a:off x="1815725" y="7726325"/>
            <a:ext cx="3218638" cy="87819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3976" y="1041285"/>
            <a:ext cx="13692097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5D2E46"/>
                </a:solidFill>
                <a:latin typeface="Brasika"/>
                <a:ea typeface="Brasika"/>
                <a:cs typeface="Brasika"/>
                <a:sym typeface="Brasika"/>
              </a:rPr>
              <a:t>Música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43538" y="942975"/>
            <a:ext cx="12000923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D0ADA7"/>
                </a:solidFill>
                <a:latin typeface="Brasika"/>
                <a:ea typeface="Brasika"/>
                <a:cs typeface="Brasika"/>
                <a:sym typeface="Brasika"/>
              </a:rPr>
              <a:t>QUIZ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6736757" y="8685210"/>
            <a:ext cx="9679218" cy="967921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293294" y="-7036949"/>
            <a:ext cx="9679218" cy="967921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00844" y="369027"/>
            <a:ext cx="14494848" cy="905928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946441" y="5433571"/>
            <a:ext cx="653607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FFFDED"/>
                </a:solidFill>
                <a:latin typeface="Questrial"/>
                <a:ea typeface="Questrial"/>
                <a:cs typeface="Questrial"/>
                <a:sym typeface="Questrial"/>
              </a:rPr>
              <a:t>Chave pix: (12) 3456-7890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3984" y="942975"/>
            <a:ext cx="13692097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5D2E46"/>
                </a:solidFill>
                <a:latin typeface="Brasika"/>
                <a:ea typeface="Brasika"/>
                <a:cs typeface="Brasika"/>
                <a:sym typeface="Brasika"/>
              </a:rPr>
              <a:t>Vídeo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620391" y="657143"/>
            <a:ext cx="8972713" cy="897271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635505" y="8099785"/>
            <a:ext cx="8972713" cy="897271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5941528" y="-6447068"/>
            <a:ext cx="8972713" cy="897271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588610" y="3736642"/>
            <a:ext cx="9422989" cy="5300431"/>
          </a:xfrm>
          <a:prstGeom prst="rect">
            <a:avLst/>
          </a:prstGeom>
          <a:ln w="38100" cap="rnd">
            <a:solidFill>
              <a:srgbClr val="5D2E46"/>
            </a:solidFill>
            <a:prstDash val="solid"/>
          </a:ln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35505" y="8099785"/>
            <a:ext cx="8972713" cy="89727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620391" y="657143"/>
            <a:ext cx="8972713" cy="897271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54643" y="2689462"/>
            <a:ext cx="6564098" cy="3660747"/>
          </a:xfrm>
          <a:prstGeom prst="rect">
            <a:avLst/>
          </a:prstGeom>
          <a:ln w="76200" cap="rnd">
            <a:solidFill>
              <a:srgbClr val="5D2E46"/>
            </a:solidFill>
            <a:prstDash val="solid"/>
          </a:ln>
        </p:spPr>
      </p:pic>
      <p:sp>
        <p:nvSpPr>
          <p:cNvPr name="Freeform 9" id="9"/>
          <p:cNvSpPr/>
          <p:nvPr/>
        </p:nvSpPr>
        <p:spPr>
          <a:xfrm flipH="false" flipV="false" rot="0">
            <a:off x="8540764" y="5143500"/>
            <a:ext cx="7442152" cy="4186210"/>
          </a:xfrm>
          <a:custGeom>
            <a:avLst/>
            <a:gdLst/>
            <a:ahLst/>
            <a:cxnLst/>
            <a:rect r="r" b="b" t="t" l="l"/>
            <a:pathLst>
              <a:path h="4186210" w="7442152">
                <a:moveTo>
                  <a:pt x="0" y="0"/>
                </a:moveTo>
                <a:lnTo>
                  <a:pt x="7442152" y="0"/>
                </a:lnTo>
                <a:lnTo>
                  <a:pt x="7442152" y="4186210"/>
                </a:lnTo>
                <a:lnTo>
                  <a:pt x="0" y="4186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rnd">
            <a:solidFill>
              <a:srgbClr val="5D2E46"/>
            </a:solidFill>
            <a:prstDash val="solid"/>
            <a:round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942975"/>
            <a:ext cx="11000358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D0ADA7"/>
                </a:solidFill>
                <a:latin typeface="Brasika"/>
                <a:ea typeface="Brasika"/>
                <a:cs typeface="Brasika"/>
                <a:sym typeface="Brasika"/>
              </a:rPr>
              <a:t>Não editado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65391" y="-6382545"/>
            <a:ext cx="8972713" cy="89727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620391" y="657143"/>
            <a:ext cx="8972713" cy="897271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67621" y="4125032"/>
            <a:ext cx="4542874" cy="454287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867621" y="1818643"/>
            <a:ext cx="12180384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D0ADA7"/>
                </a:solidFill>
                <a:latin typeface="Brasika"/>
                <a:ea typeface="Brasika"/>
                <a:cs typeface="Brasika"/>
                <a:sym typeface="Brasika"/>
              </a:rPr>
              <a:t>Animação</a:t>
            </a:r>
          </a:p>
        </p:txBody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289" t="0" r="289" b="0"/>
          <a:stretch>
            <a:fillRect/>
          </a:stretch>
        </p:blipFill>
        <p:spPr>
          <a:xfrm flipH="false" flipV="false" rot="0">
            <a:off x="9144000" y="3932318"/>
            <a:ext cx="6487934" cy="4606433"/>
          </a:xfrm>
          <a:prstGeom prst="rect">
            <a:avLst/>
          </a:prstGeom>
          <a:ln w="38100" cap="rnd">
            <a:solidFill>
              <a:srgbClr val="5D2E46"/>
            </a:solidFill>
            <a:prstDash val="solid"/>
          </a:ln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D0AD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84276" y="4106617"/>
            <a:ext cx="14719447" cy="1968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78"/>
              </a:lnSpc>
            </a:pPr>
            <a:r>
              <a:rPr lang="en-US" sz="12232">
                <a:solidFill>
                  <a:srgbClr val="FFFDED"/>
                </a:solidFill>
                <a:latin typeface="Brasika"/>
                <a:ea typeface="Brasika"/>
                <a:cs typeface="Brasika"/>
                <a:sym typeface="Brasika"/>
              </a:rPr>
              <a:t>Obrigado!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5000689" y="-6360693"/>
            <a:ext cx="10737401" cy="1073740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115968" y="7777145"/>
            <a:ext cx="6039446" cy="60394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5736712" y="1009650"/>
            <a:ext cx="13890492" cy="0"/>
          </a:xfrm>
          <a:prstGeom prst="line">
            <a:avLst/>
          </a:prstGeom>
          <a:ln cap="flat" w="38100">
            <a:solidFill>
              <a:srgbClr val="E8D6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694981" y="9277350"/>
            <a:ext cx="16785797" cy="0"/>
          </a:xfrm>
          <a:prstGeom prst="line">
            <a:avLst/>
          </a:prstGeom>
          <a:ln cap="flat" w="38100">
            <a:solidFill>
              <a:srgbClr val="E8D6C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47573" y="-4273940"/>
            <a:ext cx="8972713" cy="89727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72576" y="5303130"/>
            <a:ext cx="8972713" cy="897271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44266" y="2336428"/>
            <a:ext cx="8992881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5D2E46"/>
                </a:solidFill>
                <a:latin typeface="Brasika"/>
                <a:ea typeface="Brasika"/>
                <a:cs typeface="Brasika"/>
                <a:sym typeface="Brasika"/>
              </a:rPr>
              <a:t>Grupo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8784" y="5021076"/>
            <a:ext cx="9795436" cy="346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Camile Marcele Pereira de Araújo- 01592555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Elen Vitória Araújo Lima - 01749380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João Victor Ferreira de Barros - 01605038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Milena de Oliveira Guerra - 01600414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Maria Eduarda Rodrigues de Lima - 01591900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Rafaella Guedes Barbosa - 01588710</a:t>
            </a:r>
          </a:p>
          <a:p>
            <a:pPr algn="l">
              <a:lnSpc>
                <a:spcPts val="39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27908" y="1318800"/>
            <a:ext cx="13289426" cy="120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02"/>
              </a:lnSpc>
            </a:pPr>
            <a:r>
              <a:rPr lang="en-US" sz="7418">
                <a:solidFill>
                  <a:srgbClr val="5D2E46"/>
                </a:solidFill>
                <a:latin typeface="Brasika"/>
                <a:ea typeface="Brasika"/>
                <a:cs typeface="Brasika"/>
                <a:sym typeface="Brasika"/>
              </a:rPr>
              <a:t>O que é um Vídeo Digital 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70183" y="3083973"/>
            <a:ext cx="12835797" cy="264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9"/>
              </a:lnSpc>
            </a:pPr>
            <a:r>
              <a:rPr lang="en-US" sz="3207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É uma apresentação que combina texto, áudio, vídeo, gráficos e</a:t>
            </a:r>
          </a:p>
          <a:p>
            <a:pPr algn="l">
              <a:lnSpc>
                <a:spcPts val="4169"/>
              </a:lnSpc>
            </a:pPr>
            <a:r>
              <a:rPr lang="en-US" sz="3207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animações para transmitir informações de maneiras mais ricas e </a:t>
            </a:r>
          </a:p>
          <a:p>
            <a:pPr algn="l">
              <a:lnSpc>
                <a:spcPts val="4169"/>
              </a:lnSpc>
            </a:pPr>
            <a:r>
              <a:rPr lang="en-US" sz="3207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envolventes. Essa abordagem é amplamente utilizada em diversas áreas, incluindo design e desenvolvimento web, onde a experiência é fundamental para o usuário.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620391" y="657143"/>
            <a:ext cx="8972713" cy="897271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5635505" y="8099785"/>
            <a:ext cx="8972713" cy="897271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5941528" y="-6447068"/>
            <a:ext cx="8972713" cy="897271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31186" y="571418"/>
            <a:ext cx="14082014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5D2E46"/>
                </a:solidFill>
                <a:latin typeface="Brasika"/>
                <a:ea typeface="Brasika"/>
                <a:cs typeface="Brasika"/>
                <a:sym typeface="Brasika"/>
              </a:rPr>
              <a:t>Video digital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72612" y="2343319"/>
            <a:ext cx="12006029" cy="594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Em sua essência, o vídeo digital é uma sucessão de imagens (chamadas de quadros ou frames) exibidas em uma velocidade suficiente para criar a ilusão de movimento contínuo devido à persistência da visão humana.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Para um sistema multimídia, um vídeo não é apenas "imagem em movimento", mas um fluxo de dados sincronizado que geralmente combina: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Componente Visual: A sequência de quadros.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Componente Auditivo: Áudio sincronizado.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Metadados: Legendas, capítulos, informações de direitos autorais (DRM).</a:t>
            </a:r>
          </a:p>
          <a:p>
            <a:pPr algn="l">
              <a:lnSpc>
                <a:spcPts val="39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3620391" y="657143"/>
            <a:ext cx="8972713" cy="897271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5635505" y="8099785"/>
            <a:ext cx="8972713" cy="897271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5941528" y="-6447068"/>
            <a:ext cx="8972713" cy="897271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02993" y="276312"/>
            <a:ext cx="14082014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5D2E46"/>
                </a:solidFill>
                <a:latin typeface="Brasika"/>
                <a:ea typeface="Brasika"/>
                <a:cs typeface="Brasika"/>
                <a:sym typeface="Brasika"/>
              </a:rPr>
              <a:t> Características Técnicas Fundamentais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620391" y="657143"/>
            <a:ext cx="8972713" cy="897271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635505" y="8099785"/>
            <a:ext cx="8972713" cy="897271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5941528" y="-6447068"/>
            <a:ext cx="8972713" cy="897271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2808731"/>
            <a:ext cx="12006029" cy="445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Taxa de Quadros (Frame Rate / FPS): A frequência com que as imagens são atualizadas.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Resolução: O número de pixels que compõem cada quadro (ex: Full HD 1920×1080, 4K 3840×2160).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Profundidade de Cor: A quantidade de bits usados para representar a cor de cada pixel (8-bit é o padrão; 10-bit ou 12-bit são usados para HDR).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44945" y="1245175"/>
            <a:ext cx="1408201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5D2E46"/>
                </a:solidFill>
                <a:latin typeface="Brasika"/>
                <a:ea typeface="Brasika"/>
                <a:cs typeface="Brasika"/>
                <a:sym typeface="Brasika"/>
              </a:rPr>
              <a:t>Compressão de vídeo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620391" y="657143"/>
            <a:ext cx="8972713" cy="897271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635505" y="8099785"/>
            <a:ext cx="8972713" cy="897271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5941528" y="-6447068"/>
            <a:ext cx="8972713" cy="897271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24320" y="2666530"/>
            <a:ext cx="13155918" cy="543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sz="3287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O vídeo bruto (sem compressão) gera uma quantidade de dados inviável para armazenamento ou transmissão via internet. Portanto, a compressão é obrigatória. Ela ocorre de duas formas simultâneas:</a:t>
            </a:r>
          </a:p>
          <a:p>
            <a:pPr algn="l">
              <a:lnSpc>
                <a:spcPts val="4273"/>
              </a:lnSpc>
            </a:pPr>
          </a:p>
          <a:p>
            <a:pPr algn="l" marL="709734" indent="-354867" lvl="1">
              <a:lnSpc>
                <a:spcPts val="4273"/>
              </a:lnSpc>
              <a:buFont typeface="Arial"/>
              <a:buChar char="•"/>
            </a:pPr>
            <a:r>
              <a:rPr lang="en-US" sz="3287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A. Compressão Espacial </a:t>
            </a:r>
          </a:p>
          <a:p>
            <a:pPr algn="l">
              <a:lnSpc>
                <a:spcPts val="4273"/>
              </a:lnSpc>
            </a:pPr>
            <a:r>
              <a:rPr lang="en-US" sz="3287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Funciona de maneira similar a um arquivo JPEG. O algoritmo analisa um único quadro e remove redundâncias dentro daquela imagem</a:t>
            </a:r>
          </a:p>
          <a:p>
            <a:pPr algn="l" marL="709734" indent="-354867" lvl="1">
              <a:lnSpc>
                <a:spcPts val="4273"/>
              </a:lnSpc>
              <a:buFont typeface="Arial"/>
              <a:buChar char="•"/>
            </a:pPr>
            <a:r>
              <a:rPr lang="en-US" sz="3287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Compressão Temporal</a:t>
            </a:r>
          </a:p>
          <a:p>
            <a:pPr algn="l">
              <a:lnSpc>
                <a:spcPts val="4273"/>
              </a:lnSpc>
            </a:pPr>
            <a:r>
              <a:rPr lang="en-US" sz="3287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Esta é a técnica mais poderosa. O sistema analisa a diferença entre quadros sucessivos.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20391" y="657143"/>
            <a:ext cx="8972713" cy="89727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95732" y="942975"/>
            <a:ext cx="15535316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5D2E46"/>
                </a:solidFill>
                <a:latin typeface="Brasika"/>
                <a:ea typeface="Brasika"/>
                <a:cs typeface="Brasika"/>
                <a:sym typeface="Brasika"/>
              </a:rPr>
              <a:t>APLICAÇÕES USADAS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5635505" y="8099785"/>
            <a:ext cx="8972713" cy="897271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5941528" y="-6447068"/>
            <a:ext cx="8972713" cy="897271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2546358"/>
            <a:ext cx="15613638" cy="7083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1"/>
              </a:lnSpc>
            </a:pPr>
            <a:r>
              <a:rPr lang="en-US" sz="3901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Para criação do site:</a:t>
            </a:r>
          </a:p>
          <a:p>
            <a:pPr algn="l">
              <a:lnSpc>
                <a:spcPts val="5071"/>
              </a:lnSpc>
            </a:pPr>
            <a:r>
              <a:rPr lang="en-US" sz="3901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• HTML5</a:t>
            </a:r>
          </a:p>
          <a:p>
            <a:pPr algn="l">
              <a:lnSpc>
                <a:spcPts val="5071"/>
              </a:lnSpc>
            </a:pPr>
            <a:r>
              <a:rPr lang="en-US" sz="3901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• CSS</a:t>
            </a:r>
          </a:p>
          <a:p>
            <a:pPr algn="l">
              <a:lnSpc>
                <a:spcPts val="5071"/>
              </a:lnSpc>
            </a:pPr>
            <a:r>
              <a:rPr lang="en-US" sz="3901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• JAVASCRIPT </a:t>
            </a:r>
          </a:p>
          <a:p>
            <a:pPr algn="l">
              <a:lnSpc>
                <a:spcPts val="5071"/>
              </a:lnSpc>
            </a:pPr>
          </a:p>
          <a:p>
            <a:pPr algn="l">
              <a:lnSpc>
                <a:spcPts val="5071"/>
              </a:lnSpc>
            </a:pPr>
            <a:r>
              <a:rPr lang="en-US" sz="3901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Para criação da animação:</a:t>
            </a:r>
          </a:p>
          <a:p>
            <a:pPr algn="l">
              <a:lnSpc>
                <a:spcPts val="5071"/>
              </a:lnSpc>
            </a:pPr>
            <a:r>
              <a:rPr lang="en-US" sz="3901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• CapCut</a:t>
            </a:r>
          </a:p>
          <a:p>
            <a:pPr algn="l">
              <a:lnSpc>
                <a:spcPts val="5071"/>
              </a:lnSpc>
            </a:pPr>
            <a:r>
              <a:rPr lang="en-US" sz="3901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• CANVA</a:t>
            </a:r>
          </a:p>
          <a:p>
            <a:pPr algn="l">
              <a:lnSpc>
                <a:spcPts val="5071"/>
              </a:lnSpc>
            </a:pPr>
          </a:p>
          <a:p>
            <a:pPr algn="l">
              <a:lnSpc>
                <a:spcPts val="5071"/>
              </a:lnSpc>
            </a:pPr>
            <a:r>
              <a:rPr lang="en-US" sz="3901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Para criação da música:</a:t>
            </a:r>
          </a:p>
          <a:p>
            <a:pPr algn="l">
              <a:lnSpc>
                <a:spcPts val="5071"/>
              </a:lnSpc>
            </a:pPr>
            <a:r>
              <a:rPr lang="en-US" sz="3901">
                <a:solidFill>
                  <a:srgbClr val="D0ADA7"/>
                </a:solidFill>
                <a:latin typeface="Questrial"/>
                <a:ea typeface="Questrial"/>
                <a:cs typeface="Questrial"/>
                <a:sym typeface="Questrial"/>
              </a:rPr>
              <a:t>• Garageband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3984" y="942975"/>
            <a:ext cx="13692097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5D2E46"/>
                </a:solidFill>
                <a:latin typeface="Brasika"/>
                <a:ea typeface="Brasika"/>
                <a:cs typeface="Brasika"/>
                <a:sym typeface="Brasika"/>
              </a:rPr>
              <a:t>Protótipo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620391" y="657143"/>
            <a:ext cx="8972713" cy="897271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635505" y="8099785"/>
            <a:ext cx="8972713" cy="897271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5941528" y="-6447068"/>
            <a:ext cx="8972713" cy="897271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95732" y="3220737"/>
            <a:ext cx="5102872" cy="5544853"/>
          </a:xfrm>
          <a:custGeom>
            <a:avLst/>
            <a:gdLst/>
            <a:ahLst/>
            <a:cxnLst/>
            <a:rect r="r" b="b" t="t" l="l"/>
            <a:pathLst>
              <a:path h="5544853" w="5102872">
                <a:moveTo>
                  <a:pt x="0" y="0"/>
                </a:moveTo>
                <a:lnTo>
                  <a:pt x="5102872" y="0"/>
                </a:lnTo>
                <a:lnTo>
                  <a:pt x="5102872" y="5544853"/>
                </a:lnTo>
                <a:lnTo>
                  <a:pt x="0" y="5544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86813" y="3048494"/>
            <a:ext cx="8383401" cy="5889339"/>
          </a:xfrm>
          <a:custGeom>
            <a:avLst/>
            <a:gdLst/>
            <a:ahLst/>
            <a:cxnLst/>
            <a:rect r="r" b="b" t="t" l="l"/>
            <a:pathLst>
              <a:path h="5889339" w="8383401">
                <a:moveTo>
                  <a:pt x="0" y="0"/>
                </a:moveTo>
                <a:lnTo>
                  <a:pt x="8383401" y="0"/>
                </a:lnTo>
                <a:lnTo>
                  <a:pt x="8383401" y="5889339"/>
                </a:lnTo>
                <a:lnTo>
                  <a:pt x="0" y="5889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746129" y="9277350"/>
            <a:ext cx="16785797" cy="0"/>
          </a:xfrm>
          <a:prstGeom prst="line">
            <a:avLst/>
          </a:prstGeom>
          <a:ln cap="flat" w="38100">
            <a:solidFill>
              <a:srgbClr val="E8D6C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10769810" y="-842475"/>
            <a:ext cx="7221647" cy="11971950"/>
            <a:chOff x="0" y="0"/>
            <a:chExt cx="660400" cy="10948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1094802"/>
            </a:xfrm>
            <a:custGeom>
              <a:avLst/>
              <a:gdLst/>
              <a:ahLst/>
              <a:cxnLst/>
              <a:rect r="r" b="b" t="t" l="l"/>
              <a:pathLst>
                <a:path h="1094802" w="660400">
                  <a:moveTo>
                    <a:pt x="220252" y="1075733"/>
                  </a:moveTo>
                  <a:cubicBezTo>
                    <a:pt x="254109" y="1087247"/>
                    <a:pt x="292600" y="1094802"/>
                    <a:pt x="330378" y="1094802"/>
                  </a:cubicBezTo>
                  <a:cubicBezTo>
                    <a:pt x="368157" y="1094802"/>
                    <a:pt x="404509" y="1088325"/>
                    <a:pt x="438009" y="1076811"/>
                  </a:cubicBezTo>
                  <a:cubicBezTo>
                    <a:pt x="438723" y="1076452"/>
                    <a:pt x="439435" y="1076452"/>
                    <a:pt x="440148" y="1076093"/>
                  </a:cubicBezTo>
                  <a:cubicBezTo>
                    <a:pt x="565955" y="1030037"/>
                    <a:pt x="658618" y="908423"/>
                    <a:pt x="660400" y="76003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59472"/>
                  </a:lnTo>
                  <a:cubicBezTo>
                    <a:pt x="1782" y="909142"/>
                    <a:pt x="93019" y="1030757"/>
                    <a:pt x="220252" y="1075733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660400" cy="977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230184" y="7390498"/>
            <a:ext cx="9679218" cy="967921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6C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68363" y="1708266"/>
            <a:ext cx="10575027" cy="5948453"/>
          </a:xfrm>
          <a:custGeom>
            <a:avLst/>
            <a:gdLst/>
            <a:ahLst/>
            <a:cxnLst/>
            <a:rect r="r" b="b" t="t" l="l"/>
            <a:pathLst>
              <a:path h="5948453" w="10575027">
                <a:moveTo>
                  <a:pt x="0" y="0"/>
                </a:moveTo>
                <a:lnTo>
                  <a:pt x="10575027" y="0"/>
                </a:lnTo>
                <a:lnTo>
                  <a:pt x="10575027" y="5948453"/>
                </a:lnTo>
                <a:lnTo>
                  <a:pt x="0" y="5948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DAG5qgEhq3s</dc:identifier>
  <dcterms:modified xsi:type="dcterms:W3CDTF">2011-08-01T06:04:30Z</dcterms:modified>
  <cp:revision>1</cp:revision>
  <dc:title>Trabalho de Multimídia</dc:title>
</cp:coreProperties>
</file>